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4a39b172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4a39b172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4a39b181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4a39b181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4a39b181a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4a39b181a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4a39b181a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4a39b181a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4a39b181a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4a39b181a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4a39b181a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4a39b181a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4a39b181a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4a39b181a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4a39b181a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4a39b181a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4a39b181a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4a39b181a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4a39b181a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4a39b181a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4a39b181a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4a39b181a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4a39b172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4a39b172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4a39b181a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4a39b181a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4a39b181a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4a39b181a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4a39b181a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4a39b181a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4a39b181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4a39b181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4a39b181a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4a39b181a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4a39b181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4a39b181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4a39b181a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4a39b181a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4a39b181a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4a39b181a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4a39b181a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4a39b181a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4a39b181a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4a39b181a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4a39b181a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4a39b181a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4a39b181a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4a39b181a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4a39b181a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4a39b181a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4a39b181a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4a39b181a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4a39b181a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4a39b181a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4a39b181a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4a39b181a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4a39b181a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4a39b181a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jalammar.github.io/illustrated-transform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8056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Neural</a:t>
            </a:r>
            <a:r>
              <a:rPr lang="en"/>
              <a:t> Language Modeling</a:t>
            </a:r>
            <a:endParaRPr/>
          </a:p>
        </p:txBody>
      </p:sp>
      <p:sp>
        <p:nvSpPr>
          <p:cNvPr id="87" name="Google Shape;87;p13"/>
          <p:cNvSpPr txBox="1"/>
          <p:nvPr>
            <p:ph idx="1" type="subTitle"/>
          </p:nvPr>
        </p:nvSpPr>
        <p:spPr>
          <a:xfrm>
            <a:off x="729625" y="3172900"/>
            <a:ext cx="7688100" cy="148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Group 4:</a:t>
            </a:r>
            <a:endParaRPr sz="1100"/>
          </a:p>
          <a:p>
            <a:pPr indent="-127000" lvl="0" marL="228600" rtl="0" algn="l">
              <a:spcBef>
                <a:spcPts val="0"/>
              </a:spcBef>
              <a:spcAft>
                <a:spcPts val="0"/>
              </a:spcAft>
              <a:buSzPts val="1100"/>
              <a:buChar char="●"/>
            </a:pPr>
            <a:r>
              <a:rPr lang="en" sz="1100"/>
              <a:t>Kishan Vaishnani - 202011004</a:t>
            </a:r>
            <a:endParaRPr sz="1100"/>
          </a:p>
          <a:p>
            <a:pPr indent="-127000" lvl="0" marL="228600" rtl="0" algn="l">
              <a:spcBef>
                <a:spcPts val="0"/>
              </a:spcBef>
              <a:spcAft>
                <a:spcPts val="0"/>
              </a:spcAft>
              <a:buSzPts val="1100"/>
              <a:buChar char="●"/>
            </a:pPr>
            <a:r>
              <a:rPr lang="en" sz="1100"/>
              <a:t>Dhyanil Mehta - 202011032</a:t>
            </a:r>
            <a:endParaRPr sz="1100"/>
          </a:p>
          <a:p>
            <a:pPr indent="-127000" lvl="0" marL="228600" rtl="0" algn="l">
              <a:spcBef>
                <a:spcPts val="0"/>
              </a:spcBef>
              <a:spcAft>
                <a:spcPts val="0"/>
              </a:spcAft>
              <a:buSzPts val="1100"/>
              <a:buChar char="●"/>
            </a:pPr>
            <a:r>
              <a:rPr lang="en" sz="1100"/>
              <a:t>Darshil Patel - 202011034</a:t>
            </a:r>
            <a:endParaRPr sz="1100"/>
          </a:p>
          <a:p>
            <a:pPr indent="-127000" lvl="0" marL="228600" rtl="0" algn="l">
              <a:spcBef>
                <a:spcPts val="0"/>
              </a:spcBef>
              <a:spcAft>
                <a:spcPts val="0"/>
              </a:spcAft>
              <a:buSzPts val="1100"/>
              <a:buChar char="●"/>
            </a:pPr>
            <a:r>
              <a:rPr lang="en" sz="1100"/>
              <a:t>Akash Dhedhi - 202011053</a:t>
            </a:r>
            <a:endParaRPr sz="1100"/>
          </a:p>
          <a:p>
            <a:pPr indent="-127000" lvl="0" marL="228600" rtl="0" algn="l">
              <a:spcBef>
                <a:spcPts val="0"/>
              </a:spcBef>
              <a:spcAft>
                <a:spcPts val="0"/>
              </a:spcAft>
              <a:buSzPts val="1100"/>
              <a:buChar char="●"/>
            </a:pPr>
            <a:r>
              <a:rPr lang="en" sz="1100"/>
              <a:t>Tarang Ranpara - 202011057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Transformers!</a:t>
            </a:r>
            <a:endParaRPr/>
          </a:p>
        </p:txBody>
      </p:sp>
      <p:pic>
        <p:nvPicPr>
          <p:cNvPr id="163" name="Google Shape;163;p22"/>
          <p:cNvPicPr preferRelativeResize="0"/>
          <p:nvPr/>
        </p:nvPicPr>
        <p:blipFill>
          <a:blip r:embed="rId3">
            <a:alphaModFix/>
          </a:blip>
          <a:stretch>
            <a:fillRect/>
          </a:stretch>
        </p:blipFill>
        <p:spPr>
          <a:xfrm>
            <a:off x="729450" y="2032550"/>
            <a:ext cx="2309267" cy="2984850"/>
          </a:xfrm>
          <a:prstGeom prst="rect">
            <a:avLst/>
          </a:prstGeom>
          <a:noFill/>
          <a:ln>
            <a:noFill/>
          </a:ln>
        </p:spPr>
      </p:pic>
      <p:sp>
        <p:nvSpPr>
          <p:cNvPr id="164" name="Google Shape;164;p22"/>
          <p:cNvSpPr txBox="1"/>
          <p:nvPr/>
        </p:nvSpPr>
        <p:spPr>
          <a:xfrm>
            <a:off x="3261225" y="2085200"/>
            <a:ext cx="5157000" cy="1908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“Transformer” is self-attention based model which was originally used for translation task. </a:t>
            </a:r>
            <a:endParaRPr sz="1300">
              <a:solidFill>
                <a:schemeClr val="accent1"/>
              </a:solidFill>
              <a:latin typeface="Lato"/>
              <a:ea typeface="Lato"/>
              <a:cs typeface="Lato"/>
              <a:sym typeface="Lato"/>
            </a:endParaRPr>
          </a:p>
          <a:p>
            <a:pPr indent="-298450" lvl="1" marL="914400" rtl="0" algn="l">
              <a:spcBef>
                <a:spcPts val="600"/>
              </a:spcBef>
              <a:spcAft>
                <a:spcPts val="0"/>
              </a:spcAft>
              <a:buClr>
                <a:schemeClr val="accent1"/>
              </a:buClr>
              <a:buSzPts val="1100"/>
              <a:buFont typeface="Lato"/>
              <a:buChar char="○"/>
            </a:pPr>
            <a:r>
              <a:rPr lang="en" sz="1100">
                <a:solidFill>
                  <a:schemeClr val="accent1"/>
                </a:solidFill>
                <a:latin typeface="Lato"/>
                <a:ea typeface="Lato"/>
                <a:cs typeface="Lato"/>
                <a:sym typeface="Lato"/>
              </a:rPr>
              <a:t>It has stack of encoders connected with stack of decoders</a:t>
            </a:r>
            <a:endParaRPr sz="1100">
              <a:solidFill>
                <a:schemeClr val="accent1"/>
              </a:solidFill>
              <a:latin typeface="Lato"/>
              <a:ea typeface="Lato"/>
              <a:cs typeface="Lato"/>
              <a:sym typeface="Lato"/>
            </a:endParaRPr>
          </a:p>
          <a:p>
            <a:pPr indent="-298450" lvl="1" marL="914400" rtl="0" algn="l">
              <a:spcBef>
                <a:spcPts val="600"/>
              </a:spcBef>
              <a:spcAft>
                <a:spcPts val="0"/>
              </a:spcAft>
              <a:buClr>
                <a:schemeClr val="accent1"/>
              </a:buClr>
              <a:buSzPts val="1100"/>
              <a:buFont typeface="Lato"/>
              <a:buChar char="○"/>
            </a:pPr>
            <a:r>
              <a:rPr lang="en" sz="1100">
                <a:solidFill>
                  <a:schemeClr val="accent1"/>
                </a:solidFill>
                <a:latin typeface="Lato"/>
                <a:ea typeface="Lato"/>
                <a:cs typeface="Lato"/>
                <a:sym typeface="Lato"/>
              </a:rPr>
              <a:t>Unlike RNNs/LSTMs, it takes every input at once. </a:t>
            </a:r>
            <a:endParaRPr sz="1100">
              <a:solidFill>
                <a:schemeClr val="accent1"/>
              </a:solidFill>
              <a:latin typeface="Lato"/>
              <a:ea typeface="Lato"/>
              <a:cs typeface="Lato"/>
              <a:sym typeface="Lato"/>
            </a:endParaRPr>
          </a:p>
          <a:p>
            <a:pPr indent="-298450" lvl="1" marL="914400" rtl="0" algn="l">
              <a:spcBef>
                <a:spcPts val="600"/>
              </a:spcBef>
              <a:spcAft>
                <a:spcPts val="0"/>
              </a:spcAft>
              <a:buClr>
                <a:schemeClr val="accent1"/>
              </a:buClr>
              <a:buSzPts val="1100"/>
              <a:buFont typeface="Lato"/>
              <a:buChar char="○"/>
            </a:pPr>
            <a:r>
              <a:rPr lang="en" sz="1100">
                <a:solidFill>
                  <a:schemeClr val="accent1"/>
                </a:solidFill>
                <a:latin typeface="Lato"/>
                <a:ea typeface="Lato"/>
                <a:cs typeface="Lato"/>
                <a:sym typeface="Lato"/>
              </a:rPr>
              <a:t>It uses full self-attention and token wise feed-forward networks which helps in parallelization process!</a:t>
            </a:r>
            <a:endParaRPr sz="1100">
              <a:solidFill>
                <a:schemeClr val="accent1"/>
              </a:solidFill>
              <a:latin typeface="Lato"/>
              <a:ea typeface="Lato"/>
              <a:cs typeface="Lato"/>
              <a:sym typeface="Lato"/>
            </a:endParaRPr>
          </a:p>
          <a:p>
            <a:pPr indent="-298450" lvl="1" marL="914400" rtl="0" algn="l">
              <a:spcBef>
                <a:spcPts val="600"/>
              </a:spcBef>
              <a:spcAft>
                <a:spcPts val="600"/>
              </a:spcAft>
              <a:buClr>
                <a:schemeClr val="accent1"/>
              </a:buClr>
              <a:buSzPts val="1100"/>
              <a:buFont typeface="Lato"/>
              <a:buChar char="○"/>
            </a:pPr>
            <a:r>
              <a:rPr lang="en" sz="1100">
                <a:solidFill>
                  <a:schemeClr val="accent1"/>
                </a:solidFill>
                <a:latin typeface="Lato"/>
                <a:ea typeface="Lato"/>
                <a:cs typeface="Lato"/>
                <a:sym typeface="Lato"/>
              </a:rPr>
              <a:t>In encoder, full self attention is used while in decoders, masked self-attention is used followed by full one. </a:t>
            </a:r>
            <a:endParaRPr sz="11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 </a:t>
            </a:r>
            <a:endParaRPr/>
          </a:p>
        </p:txBody>
      </p:sp>
      <p:pic>
        <p:nvPicPr>
          <p:cNvPr id="170" name="Google Shape;170;p23"/>
          <p:cNvPicPr preferRelativeResize="0"/>
          <p:nvPr/>
        </p:nvPicPr>
        <p:blipFill>
          <a:blip r:embed="rId3">
            <a:alphaModFix/>
          </a:blip>
          <a:stretch>
            <a:fillRect/>
          </a:stretch>
        </p:blipFill>
        <p:spPr>
          <a:xfrm>
            <a:off x="727650" y="1998150"/>
            <a:ext cx="7688701" cy="265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Encoder from higher level   </a:t>
            </a:r>
            <a:endParaRPr/>
          </a:p>
        </p:txBody>
      </p:sp>
      <p:pic>
        <p:nvPicPr>
          <p:cNvPr id="176" name="Google Shape;176;p24"/>
          <p:cNvPicPr preferRelativeResize="0"/>
          <p:nvPr/>
        </p:nvPicPr>
        <p:blipFill>
          <a:blip r:embed="rId3">
            <a:alphaModFix/>
          </a:blip>
          <a:stretch>
            <a:fillRect/>
          </a:stretch>
        </p:blipFill>
        <p:spPr>
          <a:xfrm>
            <a:off x="2117538" y="1944525"/>
            <a:ext cx="4908935" cy="2984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 attention </a:t>
            </a:r>
            <a:endParaRPr/>
          </a:p>
        </p:txBody>
      </p:sp>
      <p:sp>
        <p:nvSpPr>
          <p:cNvPr id="182" name="Google Shape;182;p25"/>
          <p:cNvSpPr txBox="1"/>
          <p:nvPr>
            <p:ph idx="1" type="body"/>
          </p:nvPr>
        </p:nvSpPr>
        <p:spPr>
          <a:xfrm>
            <a:off x="4037250" y="1814875"/>
            <a:ext cx="4380900" cy="2865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Georgia"/>
              <a:buChar char="●"/>
            </a:pPr>
            <a:r>
              <a:rPr lang="en">
                <a:highlight>
                  <a:srgbClr val="FFFFFF"/>
                </a:highlight>
              </a:rPr>
              <a:t>The Transformer model extract features for each word using a self-attention mechanism to </a:t>
            </a:r>
            <a:r>
              <a:rPr b="1" lang="en">
                <a:highlight>
                  <a:srgbClr val="FFFFFF"/>
                </a:highlight>
              </a:rPr>
              <a:t>figure out how important all the other words in the sentence are</a:t>
            </a:r>
            <a:r>
              <a:rPr lang="en">
                <a:highlight>
                  <a:srgbClr val="FFFFFF"/>
                </a:highlight>
              </a:rPr>
              <a:t> w.r.t. to the aforementioned word.</a:t>
            </a:r>
            <a:endParaRPr>
              <a:highlight>
                <a:srgbClr val="FFFFFF"/>
              </a:highlight>
            </a:endParaRPr>
          </a:p>
          <a:p>
            <a:pPr indent="-311150" lvl="0" marL="457200" rtl="0" algn="l">
              <a:spcBef>
                <a:spcPts val="600"/>
              </a:spcBef>
              <a:spcAft>
                <a:spcPts val="0"/>
              </a:spcAft>
              <a:buSzPts val="1300"/>
              <a:buChar char="●"/>
            </a:pPr>
            <a:r>
              <a:rPr lang="en">
                <a:highlight>
                  <a:srgbClr val="FFFFFF"/>
                </a:highlight>
              </a:rPr>
              <a:t>Answers the </a:t>
            </a:r>
            <a:r>
              <a:rPr lang="en">
                <a:highlight>
                  <a:srgbClr val="FFFFFF"/>
                </a:highlight>
              </a:rPr>
              <a:t>question</a:t>
            </a:r>
            <a:r>
              <a:rPr lang="en">
                <a:highlight>
                  <a:srgbClr val="FFFFFF"/>
                </a:highlight>
              </a:rPr>
              <a:t>, What “it” is referring to?</a:t>
            </a:r>
            <a:endParaRPr>
              <a:highlight>
                <a:srgbClr val="FFFFFF"/>
              </a:highlight>
            </a:endParaRPr>
          </a:p>
          <a:p>
            <a:pPr indent="0" lvl="0" marL="457200" rtl="0" algn="l">
              <a:spcBef>
                <a:spcPts val="600"/>
              </a:spcBef>
              <a:spcAft>
                <a:spcPts val="600"/>
              </a:spcAft>
              <a:buNone/>
            </a:pPr>
            <a:r>
              <a:t/>
            </a:r>
            <a:endParaRPr>
              <a:highlight>
                <a:srgbClr val="FFFFFF"/>
              </a:highlight>
            </a:endParaRPr>
          </a:p>
        </p:txBody>
      </p:sp>
      <p:pic>
        <p:nvPicPr>
          <p:cNvPr id="183" name="Google Shape;183;p25"/>
          <p:cNvPicPr preferRelativeResize="0"/>
          <p:nvPr/>
        </p:nvPicPr>
        <p:blipFill>
          <a:blip r:embed="rId3">
            <a:alphaModFix/>
          </a:blip>
          <a:stretch>
            <a:fillRect/>
          </a:stretch>
        </p:blipFill>
        <p:spPr>
          <a:xfrm>
            <a:off x="890650" y="1814862"/>
            <a:ext cx="2923076" cy="294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 </a:t>
            </a:r>
            <a:endParaRPr/>
          </a:p>
        </p:txBody>
      </p:sp>
      <p:sp>
        <p:nvSpPr>
          <p:cNvPr id="189" name="Google Shape;189;p26"/>
          <p:cNvSpPr txBox="1"/>
          <p:nvPr>
            <p:ph idx="1" type="body"/>
          </p:nvPr>
        </p:nvSpPr>
        <p:spPr>
          <a:xfrm>
            <a:off x="5721150" y="1853850"/>
            <a:ext cx="26970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highlight>
                  <a:srgbClr val="FFFFFF"/>
                </a:highlight>
              </a:rPr>
              <a:t>The </a:t>
            </a:r>
            <a:r>
              <a:rPr b="1" lang="en">
                <a:highlight>
                  <a:srgbClr val="FFFFFF"/>
                </a:highlight>
              </a:rPr>
              <a:t>first step</a:t>
            </a:r>
            <a:r>
              <a:rPr lang="en">
                <a:highlight>
                  <a:srgbClr val="FFFFFF"/>
                </a:highlight>
              </a:rPr>
              <a:t> in calculating self-attention is to create three vectors from each of the encoder’s input vectors. So for each word, we create a </a:t>
            </a:r>
            <a:r>
              <a:rPr b="1" lang="en">
                <a:highlight>
                  <a:srgbClr val="FFFFFF"/>
                </a:highlight>
              </a:rPr>
              <a:t>Query vector</a:t>
            </a:r>
            <a:r>
              <a:rPr lang="en">
                <a:highlight>
                  <a:srgbClr val="FFFFFF"/>
                </a:highlight>
              </a:rPr>
              <a:t>, a </a:t>
            </a:r>
            <a:r>
              <a:rPr b="1" lang="en">
                <a:highlight>
                  <a:srgbClr val="FFFFFF"/>
                </a:highlight>
              </a:rPr>
              <a:t>Key vector</a:t>
            </a:r>
            <a:r>
              <a:rPr lang="en">
                <a:highlight>
                  <a:srgbClr val="FFFFFF"/>
                </a:highlight>
              </a:rPr>
              <a:t>, and a </a:t>
            </a:r>
            <a:r>
              <a:rPr b="1" lang="en">
                <a:highlight>
                  <a:srgbClr val="FFFFFF"/>
                </a:highlight>
              </a:rPr>
              <a:t>Value vector</a:t>
            </a:r>
            <a:r>
              <a:rPr lang="en">
                <a:highlight>
                  <a:srgbClr val="FFFFFF"/>
                </a:highlight>
              </a:rPr>
              <a:t>.</a:t>
            </a:r>
            <a:endParaRPr/>
          </a:p>
        </p:txBody>
      </p:sp>
      <p:pic>
        <p:nvPicPr>
          <p:cNvPr id="190" name="Google Shape;190;p26"/>
          <p:cNvPicPr preferRelativeResize="0"/>
          <p:nvPr/>
        </p:nvPicPr>
        <p:blipFill>
          <a:blip r:embed="rId3">
            <a:alphaModFix/>
          </a:blip>
          <a:stretch>
            <a:fillRect/>
          </a:stretch>
        </p:blipFill>
        <p:spPr>
          <a:xfrm>
            <a:off x="729450" y="1853850"/>
            <a:ext cx="4791251" cy="248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 </a:t>
            </a:r>
            <a:endParaRPr/>
          </a:p>
        </p:txBody>
      </p:sp>
      <p:sp>
        <p:nvSpPr>
          <p:cNvPr id="196" name="Google Shape;196;p27"/>
          <p:cNvSpPr txBox="1"/>
          <p:nvPr/>
        </p:nvSpPr>
        <p:spPr>
          <a:xfrm>
            <a:off x="4734550" y="2302525"/>
            <a:ext cx="3958500" cy="2339700"/>
          </a:xfrm>
          <a:prstGeom prst="rect">
            <a:avLst/>
          </a:prstGeom>
          <a:noFill/>
          <a:ln>
            <a:noFill/>
          </a:ln>
        </p:spPr>
        <p:txBody>
          <a:bodyPr anchorCtr="0" anchor="t" bIns="91425" lIns="91425" spcFirstLastPara="1" rIns="91425" wrap="square" tIns="91425">
            <a:spAutoFit/>
          </a:bodyPr>
          <a:lstStyle/>
          <a:p>
            <a:pPr indent="-304800" lvl="0" marL="628650" rtl="0" algn="just">
              <a:spcBef>
                <a:spcPts val="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For every input, dot product of its </a:t>
            </a:r>
            <a:r>
              <a:rPr b="1" lang="en" sz="1200">
                <a:solidFill>
                  <a:schemeClr val="accent1"/>
                </a:solidFill>
                <a:latin typeface="Lato"/>
                <a:ea typeface="Lato"/>
                <a:cs typeface="Lato"/>
                <a:sym typeface="Lato"/>
              </a:rPr>
              <a:t>q</a:t>
            </a:r>
            <a:r>
              <a:rPr lang="en" sz="1200">
                <a:solidFill>
                  <a:schemeClr val="accent1"/>
                </a:solidFill>
                <a:latin typeface="Lato"/>
                <a:ea typeface="Lato"/>
                <a:cs typeface="Lato"/>
                <a:sym typeface="Lato"/>
              </a:rPr>
              <a:t> is taken with every input’s </a:t>
            </a:r>
            <a:r>
              <a:rPr b="1" lang="en" sz="1200">
                <a:solidFill>
                  <a:schemeClr val="accent1"/>
                </a:solidFill>
                <a:latin typeface="Lato"/>
                <a:ea typeface="Lato"/>
                <a:cs typeface="Lato"/>
                <a:sym typeface="Lato"/>
              </a:rPr>
              <a:t>k</a:t>
            </a:r>
            <a:endParaRPr b="1" sz="1200">
              <a:solidFill>
                <a:schemeClr val="accent1"/>
              </a:solidFill>
              <a:latin typeface="Lato"/>
              <a:ea typeface="Lato"/>
              <a:cs typeface="Lato"/>
              <a:sym typeface="Lato"/>
            </a:endParaRPr>
          </a:p>
          <a:p>
            <a:pPr indent="-304800" lvl="0" marL="628650" rtl="0" algn="just">
              <a:spcBef>
                <a:spcPts val="60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Then results are divided by the dimension of k vector </a:t>
            </a:r>
            <a:endParaRPr sz="1200">
              <a:solidFill>
                <a:schemeClr val="accent1"/>
              </a:solidFill>
              <a:latin typeface="Lato"/>
              <a:ea typeface="Lato"/>
              <a:cs typeface="Lato"/>
              <a:sym typeface="Lato"/>
            </a:endParaRPr>
          </a:p>
          <a:p>
            <a:pPr indent="-304800" lvl="0" marL="628650" rtl="0" algn="just">
              <a:spcBef>
                <a:spcPts val="60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After the division operation, their softmax is computed. </a:t>
            </a:r>
            <a:endParaRPr sz="1200">
              <a:solidFill>
                <a:schemeClr val="accent1"/>
              </a:solidFill>
              <a:latin typeface="Lato"/>
              <a:ea typeface="Lato"/>
              <a:cs typeface="Lato"/>
              <a:sym typeface="Lato"/>
            </a:endParaRPr>
          </a:p>
          <a:p>
            <a:pPr indent="-304800" lvl="0" marL="628650" rtl="0" algn="just">
              <a:spcBef>
                <a:spcPts val="60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Softmax values are then multiplied with values of each input </a:t>
            </a:r>
            <a:endParaRPr sz="1200">
              <a:solidFill>
                <a:schemeClr val="accent1"/>
              </a:solidFill>
              <a:latin typeface="Lato"/>
              <a:ea typeface="Lato"/>
              <a:cs typeface="Lato"/>
              <a:sym typeface="Lato"/>
            </a:endParaRPr>
          </a:p>
          <a:p>
            <a:pPr indent="-304800" lvl="0" marL="628650" rtl="0" algn="just">
              <a:spcBef>
                <a:spcPts val="600"/>
              </a:spcBef>
              <a:spcAft>
                <a:spcPts val="600"/>
              </a:spcAft>
              <a:buClr>
                <a:schemeClr val="accent1"/>
              </a:buClr>
              <a:buSzPts val="1200"/>
              <a:buFont typeface="Lato"/>
              <a:buAutoNum type="arabicPeriod"/>
            </a:pPr>
            <a:r>
              <a:rPr lang="en" sz="1200">
                <a:solidFill>
                  <a:schemeClr val="accent1"/>
                </a:solidFill>
                <a:latin typeface="Lato"/>
                <a:ea typeface="Lato"/>
                <a:cs typeface="Lato"/>
                <a:sym typeface="Lato"/>
              </a:rPr>
              <a:t>Values are then summed up to get the attention vector for that input!</a:t>
            </a:r>
            <a:endParaRPr sz="1200">
              <a:solidFill>
                <a:schemeClr val="accent1"/>
              </a:solidFill>
              <a:latin typeface="Lato"/>
              <a:ea typeface="Lato"/>
              <a:cs typeface="Lato"/>
              <a:sym typeface="Lato"/>
            </a:endParaRPr>
          </a:p>
        </p:txBody>
      </p:sp>
      <p:pic>
        <p:nvPicPr>
          <p:cNvPr id="197" name="Google Shape;197;p27"/>
          <p:cNvPicPr preferRelativeResize="0"/>
          <p:nvPr/>
        </p:nvPicPr>
        <p:blipFill>
          <a:blip r:embed="rId3">
            <a:alphaModFix/>
          </a:blip>
          <a:stretch>
            <a:fillRect/>
          </a:stretch>
        </p:blipFill>
        <p:spPr>
          <a:xfrm>
            <a:off x="729450" y="1940475"/>
            <a:ext cx="4005100" cy="2984850"/>
          </a:xfrm>
          <a:prstGeom prst="rect">
            <a:avLst/>
          </a:prstGeom>
          <a:noFill/>
          <a:ln>
            <a:noFill/>
          </a:ln>
        </p:spPr>
      </p:pic>
      <p:sp>
        <p:nvSpPr>
          <p:cNvPr id="198" name="Google Shape;198;p27"/>
          <p:cNvSpPr txBox="1"/>
          <p:nvPr>
            <p:ph type="title"/>
          </p:nvPr>
        </p:nvSpPr>
        <p:spPr>
          <a:xfrm>
            <a:off x="4752250" y="1767319"/>
            <a:ext cx="39231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40"/>
              <a:t>Attention calculation s</a:t>
            </a:r>
            <a:r>
              <a:rPr lang="en" sz="1840"/>
              <a:t>teps:</a:t>
            </a:r>
            <a:endParaRPr sz="184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Vectorized implementation </a:t>
            </a:r>
            <a:endParaRPr/>
          </a:p>
        </p:txBody>
      </p:sp>
      <p:pic>
        <p:nvPicPr>
          <p:cNvPr id="204" name="Google Shape;204;p28"/>
          <p:cNvPicPr preferRelativeResize="0"/>
          <p:nvPr/>
        </p:nvPicPr>
        <p:blipFill>
          <a:blip r:embed="rId3">
            <a:alphaModFix/>
          </a:blip>
          <a:stretch>
            <a:fillRect/>
          </a:stretch>
        </p:blipFill>
        <p:spPr>
          <a:xfrm>
            <a:off x="729450" y="2045725"/>
            <a:ext cx="2635560" cy="2984851"/>
          </a:xfrm>
          <a:prstGeom prst="rect">
            <a:avLst/>
          </a:prstGeom>
          <a:noFill/>
          <a:ln>
            <a:noFill/>
          </a:ln>
        </p:spPr>
      </p:pic>
      <p:pic>
        <p:nvPicPr>
          <p:cNvPr id="205" name="Google Shape;205;p28"/>
          <p:cNvPicPr preferRelativeResize="0"/>
          <p:nvPr/>
        </p:nvPicPr>
        <p:blipFill rotWithShape="1">
          <a:blip r:embed="rId4">
            <a:alphaModFix/>
          </a:blip>
          <a:srcRect b="0" l="13978" r="11350" t="0"/>
          <a:stretch/>
        </p:blipFill>
        <p:spPr>
          <a:xfrm>
            <a:off x="4151650" y="2006250"/>
            <a:ext cx="4201226" cy="2198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Multi-head attention </a:t>
            </a:r>
            <a:endParaRPr/>
          </a:p>
        </p:txBody>
      </p:sp>
      <p:pic>
        <p:nvPicPr>
          <p:cNvPr id="211" name="Google Shape;211;p29"/>
          <p:cNvPicPr preferRelativeResize="0"/>
          <p:nvPr/>
        </p:nvPicPr>
        <p:blipFill>
          <a:blip r:embed="rId3">
            <a:alphaModFix/>
          </a:blip>
          <a:stretch>
            <a:fillRect/>
          </a:stretch>
        </p:blipFill>
        <p:spPr>
          <a:xfrm>
            <a:off x="1906425" y="1964750"/>
            <a:ext cx="5331150"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Encoder </a:t>
            </a:r>
            <a:endParaRPr/>
          </a:p>
        </p:txBody>
      </p:sp>
      <p:pic>
        <p:nvPicPr>
          <p:cNvPr id="217" name="Google Shape;217;p30"/>
          <p:cNvPicPr preferRelativeResize="0"/>
          <p:nvPr/>
        </p:nvPicPr>
        <p:blipFill>
          <a:blip r:embed="rId3">
            <a:alphaModFix/>
          </a:blip>
          <a:stretch>
            <a:fillRect/>
          </a:stretch>
        </p:blipFill>
        <p:spPr>
          <a:xfrm>
            <a:off x="729450" y="1853850"/>
            <a:ext cx="3191011" cy="2984850"/>
          </a:xfrm>
          <a:prstGeom prst="rect">
            <a:avLst/>
          </a:prstGeom>
          <a:noFill/>
          <a:ln>
            <a:noFill/>
          </a:ln>
        </p:spPr>
      </p:pic>
      <p:sp>
        <p:nvSpPr>
          <p:cNvPr id="218" name="Google Shape;218;p30"/>
          <p:cNvSpPr txBox="1"/>
          <p:nvPr/>
        </p:nvSpPr>
        <p:spPr>
          <a:xfrm>
            <a:off x="4445250" y="1940700"/>
            <a:ext cx="3972900" cy="12621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To preserve the the past knowledge, residual(shortcut) connections are used. </a:t>
            </a:r>
            <a:endParaRPr sz="1300">
              <a:solidFill>
                <a:schemeClr val="accent1"/>
              </a:solidFill>
              <a:latin typeface="Lato"/>
              <a:ea typeface="Lato"/>
              <a:cs typeface="Lato"/>
              <a:sym typeface="Lato"/>
            </a:endParaRPr>
          </a:p>
          <a:p>
            <a:pPr indent="-311150" lvl="0" marL="457200" rtl="0" algn="just">
              <a:spcBef>
                <a:spcPts val="600"/>
              </a:spcBef>
              <a:spcAft>
                <a:spcPts val="600"/>
              </a:spcAft>
              <a:buClr>
                <a:schemeClr val="accent1"/>
              </a:buClr>
              <a:buSzPts val="1300"/>
              <a:buFont typeface="Lato"/>
              <a:buChar char="●"/>
            </a:pPr>
            <a:r>
              <a:rPr lang="en" sz="1300">
                <a:solidFill>
                  <a:schemeClr val="accent1"/>
                </a:solidFill>
                <a:latin typeface="Lato"/>
                <a:ea typeface="Lato"/>
                <a:cs typeface="Lato"/>
                <a:sym typeface="Lato"/>
              </a:rPr>
              <a:t>In layer norm, z(immediate output) and x(shortcut connection) are added and then normalized.  </a:t>
            </a:r>
            <a:endParaRPr sz="13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Bigger Picture </a:t>
            </a:r>
            <a:endParaRPr/>
          </a:p>
        </p:txBody>
      </p:sp>
      <p:pic>
        <p:nvPicPr>
          <p:cNvPr id="224" name="Google Shape;224;p31"/>
          <p:cNvPicPr preferRelativeResize="0"/>
          <p:nvPr/>
        </p:nvPicPr>
        <p:blipFill>
          <a:blip r:embed="rId3">
            <a:alphaModFix/>
          </a:blip>
          <a:stretch>
            <a:fillRect/>
          </a:stretch>
        </p:blipFill>
        <p:spPr>
          <a:xfrm>
            <a:off x="729450" y="1853850"/>
            <a:ext cx="4254350" cy="2984850"/>
          </a:xfrm>
          <a:prstGeom prst="rect">
            <a:avLst/>
          </a:prstGeom>
          <a:noFill/>
          <a:ln>
            <a:noFill/>
          </a:ln>
        </p:spPr>
      </p:pic>
      <p:sp>
        <p:nvSpPr>
          <p:cNvPr id="225" name="Google Shape;225;p31"/>
          <p:cNvSpPr txBox="1"/>
          <p:nvPr/>
        </p:nvSpPr>
        <p:spPr>
          <a:xfrm>
            <a:off x="4983800" y="1853850"/>
            <a:ext cx="3434400" cy="18624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To focus on specific part of input, decoder uses encoder-decoder attention. </a:t>
            </a:r>
            <a:endParaRPr sz="1300">
              <a:solidFill>
                <a:schemeClr val="accent1"/>
              </a:solidFill>
              <a:latin typeface="Lato"/>
              <a:ea typeface="Lato"/>
              <a:cs typeface="Lato"/>
              <a:sym typeface="Lato"/>
            </a:endParaRPr>
          </a:p>
          <a:p>
            <a:pPr indent="-311150" lvl="0" marL="457200" rtl="0" algn="just">
              <a:spcBef>
                <a:spcPts val="600"/>
              </a:spcBef>
              <a:spcAft>
                <a:spcPts val="600"/>
              </a:spcAft>
              <a:buClr>
                <a:schemeClr val="accent1"/>
              </a:buClr>
              <a:buSzPts val="1300"/>
              <a:buFont typeface="Lato"/>
              <a:buChar char="●"/>
            </a:pPr>
            <a:r>
              <a:rPr lang="en" sz="1300">
                <a:solidFill>
                  <a:schemeClr val="accent1"/>
                </a:solidFill>
                <a:latin typeface="Lato"/>
                <a:ea typeface="Lato"/>
                <a:cs typeface="Lato"/>
                <a:sym typeface="Lato"/>
              </a:rPr>
              <a:t>In encoder-decoder attention, K and V are calculated from last encoder,  which then help us calculate attention values as mentioned earlier in the decoder. </a:t>
            </a:r>
            <a:endParaRPr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a:t>
            </a:r>
            <a:endParaRPr/>
          </a:p>
        </p:txBody>
      </p:sp>
      <p:grpSp>
        <p:nvGrpSpPr>
          <p:cNvPr id="93" name="Google Shape;93;p14"/>
          <p:cNvGrpSpPr/>
          <p:nvPr/>
        </p:nvGrpSpPr>
        <p:grpSpPr>
          <a:xfrm>
            <a:off x="729447" y="1853851"/>
            <a:ext cx="4094303" cy="1193487"/>
            <a:chOff x="3977400" y="946003"/>
            <a:chExt cx="4094303" cy="1193487"/>
          </a:xfrm>
        </p:grpSpPr>
        <p:grpSp>
          <p:nvGrpSpPr>
            <p:cNvPr id="94" name="Google Shape;94;p14"/>
            <p:cNvGrpSpPr/>
            <p:nvPr/>
          </p:nvGrpSpPr>
          <p:grpSpPr>
            <a:xfrm>
              <a:off x="4732925" y="1140987"/>
              <a:ext cx="529800" cy="998503"/>
              <a:chOff x="4318975" y="1083450"/>
              <a:chExt cx="529800" cy="591250"/>
            </a:xfrm>
          </p:grpSpPr>
          <p:sp>
            <p:nvSpPr>
              <p:cNvPr id="95" name="Google Shape;95;p14"/>
              <p:cNvSpPr/>
              <p:nvPr/>
            </p:nvSpPr>
            <p:spPr>
              <a:xfrm>
                <a:off x="4517125" y="1086100"/>
                <a:ext cx="133500" cy="5886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97" name="Google Shape;97;p1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40D35"/>
                  </a:solidFill>
                  <a:latin typeface="Roboto"/>
                  <a:ea typeface="Roboto"/>
                  <a:cs typeface="Roboto"/>
                  <a:sym typeface="Roboto"/>
                </a:rPr>
                <a:t>Recurrence</a:t>
              </a:r>
              <a:r>
                <a:rPr b="1" lang="en" sz="1100">
                  <a:solidFill>
                    <a:srgbClr val="840D35"/>
                  </a:solidFill>
                  <a:latin typeface="Roboto"/>
                  <a:ea typeface="Roboto"/>
                  <a:cs typeface="Roboto"/>
                  <a:sym typeface="Roboto"/>
                </a:rPr>
                <a:t> Based Architectures </a:t>
              </a:r>
              <a:endParaRPr b="1" sz="1100">
                <a:solidFill>
                  <a:srgbClr val="840D35"/>
                </a:solidFill>
                <a:latin typeface="Roboto"/>
                <a:ea typeface="Roboto"/>
                <a:cs typeface="Roboto"/>
                <a:sym typeface="Roboto"/>
              </a:endParaRPr>
            </a:p>
          </p:txBody>
        </p:sp>
        <p:sp>
          <p:nvSpPr>
            <p:cNvPr id="98" name="Google Shape;98;p14"/>
            <p:cNvSpPr txBox="1"/>
            <p:nvPr/>
          </p:nvSpPr>
          <p:spPr>
            <a:xfrm>
              <a:off x="5343504" y="1222255"/>
              <a:ext cx="2728200" cy="72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700">
                  <a:solidFill>
                    <a:srgbClr val="840D35"/>
                  </a:solidFill>
                  <a:latin typeface="Roboto"/>
                  <a:ea typeface="Roboto"/>
                  <a:cs typeface="Roboto"/>
                  <a:sym typeface="Roboto"/>
                </a:rPr>
                <a:t>The dominant sequence transduction models are based on complex recurrent or convolutional neural networks that include an encoder and a decoder. The best performing models also connect the encoder and decoder through an attention mechanism.</a:t>
              </a:r>
              <a:endParaRPr sz="700">
                <a:solidFill>
                  <a:srgbClr val="840D35"/>
                </a:solidFill>
                <a:latin typeface="Roboto"/>
                <a:ea typeface="Roboto"/>
                <a:cs typeface="Roboto"/>
                <a:sym typeface="Roboto"/>
              </a:endParaRPr>
            </a:p>
          </p:txBody>
        </p:sp>
        <p:sp>
          <p:nvSpPr>
            <p:cNvPr id="99" name="Google Shape;99;p14"/>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1986</a:t>
              </a:r>
              <a:endParaRPr sz="900">
                <a:solidFill>
                  <a:srgbClr val="840D35"/>
                </a:solidFill>
                <a:latin typeface="Roboto"/>
                <a:ea typeface="Roboto"/>
                <a:cs typeface="Roboto"/>
                <a:sym typeface="Roboto"/>
              </a:endParaRPr>
            </a:p>
          </p:txBody>
        </p:sp>
      </p:grpSp>
      <p:grpSp>
        <p:nvGrpSpPr>
          <p:cNvPr id="100" name="Google Shape;100;p14"/>
          <p:cNvGrpSpPr/>
          <p:nvPr/>
        </p:nvGrpSpPr>
        <p:grpSpPr>
          <a:xfrm>
            <a:off x="729447" y="3865308"/>
            <a:ext cx="4094300" cy="1193579"/>
            <a:chOff x="3977400" y="946003"/>
            <a:chExt cx="4094300" cy="1193579"/>
          </a:xfrm>
        </p:grpSpPr>
        <p:grpSp>
          <p:nvGrpSpPr>
            <p:cNvPr id="101" name="Google Shape;101;p14"/>
            <p:cNvGrpSpPr/>
            <p:nvPr/>
          </p:nvGrpSpPr>
          <p:grpSpPr>
            <a:xfrm>
              <a:off x="4732925" y="1140987"/>
              <a:ext cx="529800" cy="998596"/>
              <a:chOff x="4318975" y="1083450"/>
              <a:chExt cx="529800" cy="591305"/>
            </a:xfrm>
          </p:grpSpPr>
          <p:sp>
            <p:nvSpPr>
              <p:cNvPr id="102" name="Google Shape;102;p14"/>
              <p:cNvSpPr/>
              <p:nvPr/>
            </p:nvSpPr>
            <p:spPr>
              <a:xfrm>
                <a:off x="4517129" y="1083455"/>
                <a:ext cx="133500" cy="5913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04" name="Google Shape;104;p1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40D35"/>
                  </a:solidFill>
                  <a:latin typeface="Roboto"/>
                  <a:ea typeface="Roboto"/>
                  <a:cs typeface="Roboto"/>
                  <a:sym typeface="Roboto"/>
                </a:rPr>
                <a:t>Big Bird </a:t>
              </a:r>
              <a:endParaRPr b="1" sz="1100">
                <a:solidFill>
                  <a:srgbClr val="840D35"/>
                </a:solidFill>
                <a:latin typeface="Roboto"/>
                <a:ea typeface="Roboto"/>
                <a:cs typeface="Roboto"/>
                <a:sym typeface="Roboto"/>
              </a:endParaRPr>
            </a:p>
          </p:txBody>
        </p:sp>
        <p:sp>
          <p:nvSpPr>
            <p:cNvPr id="105" name="Google Shape;105;p1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700">
                  <a:solidFill>
                    <a:srgbClr val="840D35"/>
                  </a:solidFill>
                  <a:latin typeface="Roboto"/>
                  <a:ea typeface="Roboto"/>
                  <a:cs typeface="Roboto"/>
                  <a:sym typeface="Roboto"/>
                </a:rPr>
                <a:t>Big Bird</a:t>
              </a:r>
              <a:r>
                <a:rPr lang="en" sz="700">
                  <a:solidFill>
                    <a:srgbClr val="840D35"/>
                  </a:solidFill>
                  <a:latin typeface="Roboto"/>
                  <a:ea typeface="Roboto"/>
                  <a:cs typeface="Roboto"/>
                  <a:sym typeface="Roboto"/>
                </a:rPr>
                <a:t> uses a sparse attention mechanism that reduces the quadratic dependency </a:t>
              </a:r>
              <a:r>
                <a:rPr lang="en" sz="700">
                  <a:solidFill>
                    <a:srgbClr val="840D35"/>
                  </a:solidFill>
                  <a:latin typeface="Roboto"/>
                  <a:ea typeface="Roboto"/>
                  <a:cs typeface="Roboto"/>
                  <a:sym typeface="Roboto"/>
                </a:rPr>
                <a:t>for storing</a:t>
              </a:r>
              <a:r>
                <a:rPr lang="en" sz="700">
                  <a:solidFill>
                    <a:srgbClr val="840D35"/>
                  </a:solidFill>
                  <a:latin typeface="Roboto"/>
                  <a:ea typeface="Roboto"/>
                  <a:cs typeface="Roboto"/>
                  <a:sym typeface="Roboto"/>
                </a:rPr>
                <a:t>  self attention to linear.</a:t>
              </a:r>
              <a:endParaRPr sz="700">
                <a:solidFill>
                  <a:srgbClr val="840D35"/>
                </a:solidFill>
                <a:latin typeface="Roboto"/>
                <a:ea typeface="Roboto"/>
                <a:cs typeface="Roboto"/>
                <a:sym typeface="Roboto"/>
              </a:endParaRPr>
            </a:p>
          </p:txBody>
        </p:sp>
        <p:sp>
          <p:nvSpPr>
            <p:cNvPr id="106" name="Google Shape;106;p14"/>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2020</a:t>
              </a:r>
              <a:endParaRPr sz="900">
                <a:solidFill>
                  <a:srgbClr val="840D35"/>
                </a:solidFill>
                <a:latin typeface="Roboto"/>
                <a:ea typeface="Roboto"/>
                <a:cs typeface="Roboto"/>
                <a:sym typeface="Roboto"/>
              </a:endParaRPr>
            </a:p>
          </p:txBody>
        </p:sp>
      </p:grpSp>
      <p:grpSp>
        <p:nvGrpSpPr>
          <p:cNvPr id="107" name="Google Shape;107;p14"/>
          <p:cNvGrpSpPr/>
          <p:nvPr/>
        </p:nvGrpSpPr>
        <p:grpSpPr>
          <a:xfrm>
            <a:off x="729447" y="2853870"/>
            <a:ext cx="4094303" cy="1193487"/>
            <a:chOff x="3977400" y="946003"/>
            <a:chExt cx="4094303" cy="1193487"/>
          </a:xfrm>
        </p:grpSpPr>
        <p:grpSp>
          <p:nvGrpSpPr>
            <p:cNvPr id="108" name="Google Shape;108;p14"/>
            <p:cNvGrpSpPr/>
            <p:nvPr/>
          </p:nvGrpSpPr>
          <p:grpSpPr>
            <a:xfrm>
              <a:off x="4732925" y="1142460"/>
              <a:ext cx="529800" cy="997030"/>
              <a:chOff x="4318975" y="1084322"/>
              <a:chExt cx="529800" cy="590378"/>
            </a:xfrm>
          </p:grpSpPr>
          <p:sp>
            <p:nvSpPr>
              <p:cNvPr id="109" name="Google Shape;109;p14"/>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14"/>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111" name="Google Shape;111;p1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58585"/>
                  </a:solidFill>
                  <a:latin typeface="Roboto"/>
                  <a:ea typeface="Roboto"/>
                  <a:cs typeface="Roboto"/>
                  <a:sym typeface="Roboto"/>
                </a:rPr>
                <a:t>Transformers </a:t>
              </a:r>
              <a:endParaRPr b="1" sz="1100">
                <a:solidFill>
                  <a:srgbClr val="858585"/>
                </a:solidFill>
                <a:latin typeface="Roboto"/>
                <a:ea typeface="Roboto"/>
                <a:cs typeface="Roboto"/>
                <a:sym typeface="Roboto"/>
              </a:endParaRPr>
            </a:p>
          </p:txBody>
        </p:sp>
        <p:sp>
          <p:nvSpPr>
            <p:cNvPr id="112" name="Google Shape;112;p14"/>
            <p:cNvSpPr txBox="1"/>
            <p:nvPr/>
          </p:nvSpPr>
          <p:spPr>
            <a:xfrm>
              <a:off x="5343504" y="1222261"/>
              <a:ext cx="2728200" cy="497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700">
                  <a:solidFill>
                    <a:srgbClr val="858585"/>
                  </a:solidFill>
                  <a:latin typeface="Roboto"/>
                  <a:ea typeface="Roboto"/>
                  <a:cs typeface="Roboto"/>
                  <a:sym typeface="Roboto"/>
                </a:rPr>
                <a:t>new simple network architecture, the Transformer, based solely on attention mechanisms, dispensing with recurrence and convolutions entirely</a:t>
              </a:r>
              <a:endParaRPr sz="700">
                <a:solidFill>
                  <a:srgbClr val="858585"/>
                </a:solidFill>
                <a:latin typeface="Roboto"/>
                <a:ea typeface="Roboto"/>
                <a:cs typeface="Roboto"/>
                <a:sym typeface="Roboto"/>
              </a:endParaRPr>
            </a:p>
          </p:txBody>
        </p:sp>
        <p:sp>
          <p:nvSpPr>
            <p:cNvPr id="113" name="Google Shape;113;p14"/>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58585"/>
                  </a:solidFill>
                  <a:latin typeface="Roboto"/>
                  <a:ea typeface="Roboto"/>
                  <a:cs typeface="Roboto"/>
                  <a:sym typeface="Roboto"/>
                </a:rPr>
                <a:t>2017</a:t>
              </a:r>
              <a:endParaRPr sz="900">
                <a:solidFill>
                  <a:srgbClr val="858585"/>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Decoder in action </a:t>
            </a:r>
            <a:endParaRPr/>
          </a:p>
        </p:txBody>
      </p:sp>
      <p:pic>
        <p:nvPicPr>
          <p:cNvPr id="231" name="Google Shape;231;p32"/>
          <p:cNvPicPr preferRelativeResize="0"/>
          <p:nvPr/>
        </p:nvPicPr>
        <p:blipFill>
          <a:blip r:embed="rId3">
            <a:alphaModFix/>
          </a:blip>
          <a:stretch>
            <a:fillRect/>
          </a:stretch>
        </p:blipFill>
        <p:spPr>
          <a:xfrm>
            <a:off x="1855413" y="1958675"/>
            <a:ext cx="5433185" cy="2984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classification layer </a:t>
            </a:r>
            <a:endParaRPr/>
          </a:p>
        </p:txBody>
      </p:sp>
      <p:pic>
        <p:nvPicPr>
          <p:cNvPr id="237" name="Google Shape;237;p33"/>
          <p:cNvPicPr preferRelativeResize="0"/>
          <p:nvPr/>
        </p:nvPicPr>
        <p:blipFill>
          <a:blip r:embed="rId3">
            <a:alphaModFix/>
          </a:blip>
          <a:stretch>
            <a:fillRect/>
          </a:stretch>
        </p:blipFill>
        <p:spPr>
          <a:xfrm>
            <a:off x="729450" y="1853850"/>
            <a:ext cx="4623591" cy="2984850"/>
          </a:xfrm>
          <a:prstGeom prst="rect">
            <a:avLst/>
          </a:prstGeom>
          <a:noFill/>
          <a:ln>
            <a:noFill/>
          </a:ln>
        </p:spPr>
      </p:pic>
      <p:sp>
        <p:nvSpPr>
          <p:cNvPr id="238" name="Google Shape;238;p33"/>
          <p:cNvSpPr txBox="1"/>
          <p:nvPr/>
        </p:nvSpPr>
        <p:spPr>
          <a:xfrm>
            <a:off x="5353050" y="2108900"/>
            <a:ext cx="3222600" cy="985200"/>
          </a:xfrm>
          <a:prstGeom prst="rect">
            <a:avLst/>
          </a:prstGeom>
          <a:noFill/>
          <a:ln>
            <a:noFill/>
          </a:ln>
        </p:spPr>
        <p:txBody>
          <a:bodyPr anchorCtr="0" anchor="t" bIns="91425" lIns="91425" spcFirstLastPara="1" rIns="91425" wrap="square" tIns="91425">
            <a:spAutoFit/>
          </a:bodyPr>
          <a:lstStyle/>
          <a:p>
            <a:pPr indent="-25400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It computes probabilities for every word in vocab </a:t>
            </a:r>
            <a:endParaRPr sz="1300">
              <a:solidFill>
                <a:schemeClr val="accent1"/>
              </a:solidFill>
              <a:latin typeface="Lato"/>
              <a:ea typeface="Lato"/>
              <a:cs typeface="Lato"/>
              <a:sym typeface="Lato"/>
            </a:endParaRPr>
          </a:p>
          <a:p>
            <a:pPr indent="-25400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Applies softmax to highest probable word.  </a:t>
            </a:r>
            <a:endParaRPr sz="1300">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Positional Encoding</a:t>
            </a:r>
            <a:endParaRPr/>
          </a:p>
        </p:txBody>
      </p:sp>
      <p:sp>
        <p:nvSpPr>
          <p:cNvPr id="244" name="Google Shape;244;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1"/>
              </a:buClr>
              <a:buSzPts val="1300"/>
              <a:buFont typeface="Lato"/>
              <a:buChar char="●"/>
            </a:pPr>
            <a:r>
              <a:rPr lang="en">
                <a:highlight>
                  <a:srgbClr val="FFFFFF"/>
                </a:highlight>
              </a:rPr>
              <a:t>Positional encoding is represented by a matrix. For sequence length T and model depth D, this would be a (T, D) tensor.</a:t>
            </a:r>
            <a:endParaRPr>
              <a:highlight>
                <a:srgbClr val="FFFFFF"/>
              </a:highlight>
            </a:endParaRPr>
          </a:p>
          <a:p>
            <a:pPr indent="-311150" lvl="0" marL="457200" rtl="0" algn="l">
              <a:lnSpc>
                <a:spcPct val="100000"/>
              </a:lnSpc>
              <a:spcBef>
                <a:spcPts val="600"/>
              </a:spcBef>
              <a:spcAft>
                <a:spcPts val="0"/>
              </a:spcAft>
              <a:buClr>
                <a:schemeClr val="accent1"/>
              </a:buClr>
              <a:buSzPts val="1300"/>
              <a:buFont typeface="Lato"/>
              <a:buChar char="●"/>
            </a:pPr>
            <a:r>
              <a:rPr lang="en">
                <a:highlight>
                  <a:srgbClr val="FFFFFF"/>
                </a:highlight>
              </a:rPr>
              <a:t>The “positions” are just the indices in the sequence.</a:t>
            </a:r>
            <a:endParaRPr>
              <a:highlight>
                <a:srgbClr val="FFFFFF"/>
              </a:highlight>
            </a:endParaRPr>
          </a:p>
          <a:p>
            <a:pPr indent="-311150" lvl="0" marL="457200" rtl="0" algn="l">
              <a:lnSpc>
                <a:spcPct val="100000"/>
              </a:lnSpc>
              <a:spcBef>
                <a:spcPts val="600"/>
              </a:spcBef>
              <a:spcAft>
                <a:spcPts val="0"/>
              </a:spcAft>
              <a:buClr>
                <a:schemeClr val="accent1"/>
              </a:buClr>
              <a:buSzPts val="1300"/>
              <a:buFont typeface="Lato"/>
              <a:buChar char="●"/>
            </a:pPr>
            <a:r>
              <a:rPr lang="en">
                <a:highlight>
                  <a:srgbClr val="FFFFFF"/>
                </a:highlight>
              </a:rPr>
              <a:t>Each row of the PE matrix is a vector that represents the interpolated position of the discrete value associated with the row index</a:t>
            </a:r>
            <a:endParaRPr>
              <a:highlight>
                <a:srgbClr val="FFFFFF"/>
              </a:highlight>
            </a:endParaRPr>
          </a:p>
          <a:p>
            <a:pPr indent="-311150" lvl="0" marL="457200" rtl="0" algn="l">
              <a:lnSpc>
                <a:spcPct val="100000"/>
              </a:lnSpc>
              <a:spcBef>
                <a:spcPts val="600"/>
              </a:spcBef>
              <a:spcAft>
                <a:spcPts val="0"/>
              </a:spcAft>
              <a:buClr>
                <a:schemeClr val="accent1"/>
              </a:buClr>
              <a:buSzPts val="1300"/>
              <a:buFont typeface="Lato"/>
              <a:buChar char="●"/>
            </a:pPr>
            <a:r>
              <a:rPr lang="en">
                <a:highlight>
                  <a:srgbClr val="FFFFFF"/>
                </a:highlight>
              </a:rPr>
              <a:t>The row-vector is an alternating series of sines and cosines, with frequencies that decrease according to a geometric series</a:t>
            </a:r>
            <a:endParaRPr>
              <a:highlight>
                <a:srgbClr val="FFFFFF"/>
              </a:highlight>
            </a:endParaRPr>
          </a:p>
          <a:p>
            <a:pPr indent="-311150" lvl="0" marL="457200" rtl="0" algn="l">
              <a:lnSpc>
                <a:spcPct val="100000"/>
              </a:lnSpc>
              <a:spcBef>
                <a:spcPts val="600"/>
              </a:spcBef>
              <a:spcAft>
                <a:spcPts val="600"/>
              </a:spcAft>
              <a:buClr>
                <a:schemeClr val="accent1"/>
              </a:buClr>
              <a:buSzPts val="1300"/>
              <a:buFont typeface="Lato"/>
              <a:buChar char="●"/>
            </a:pPr>
            <a:r>
              <a:rPr lang="en">
                <a:highlight>
                  <a:srgbClr val="FFFFFF"/>
                </a:highlight>
              </a:rPr>
              <a:t>There exists a matrix multiplication that can shift the position of any row-vector we want.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Positional Encoding</a:t>
            </a:r>
            <a:endParaRPr/>
          </a:p>
        </p:txBody>
      </p:sp>
      <p:pic>
        <p:nvPicPr>
          <p:cNvPr id="250" name="Google Shape;250;p35"/>
          <p:cNvPicPr preferRelativeResize="0"/>
          <p:nvPr/>
        </p:nvPicPr>
        <p:blipFill rotWithShape="1">
          <a:blip r:embed="rId3">
            <a:alphaModFix/>
          </a:blip>
          <a:srcRect b="2856" l="1367" r="10974" t="0"/>
          <a:stretch/>
        </p:blipFill>
        <p:spPr>
          <a:xfrm>
            <a:off x="729450" y="2038025"/>
            <a:ext cx="3571200" cy="2899625"/>
          </a:xfrm>
          <a:prstGeom prst="rect">
            <a:avLst/>
          </a:prstGeom>
          <a:noFill/>
          <a:ln>
            <a:noFill/>
          </a:ln>
        </p:spPr>
      </p:pic>
      <p:sp>
        <p:nvSpPr>
          <p:cNvPr id="251" name="Google Shape;251;p35"/>
          <p:cNvSpPr txBox="1"/>
          <p:nvPr/>
        </p:nvSpPr>
        <p:spPr>
          <a:xfrm>
            <a:off x="4737150" y="2036850"/>
            <a:ext cx="36810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lang="en" sz="1300">
                <a:solidFill>
                  <a:schemeClr val="accent1"/>
                </a:solidFill>
                <a:latin typeface="Lato"/>
                <a:ea typeface="Lato"/>
                <a:cs typeface="Lato"/>
                <a:sym typeface="Lato"/>
              </a:rPr>
              <a:t>In Image, it appears split in half down the center. That's because the values of the left half are generated by one function (which uses sine), and the right half is generated by another function (which uses cosine).</a:t>
            </a:r>
            <a:endParaRPr sz="13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Bird </a:t>
            </a:r>
            <a:endParaRPr/>
          </a:p>
        </p:txBody>
      </p:sp>
      <p:sp>
        <p:nvSpPr>
          <p:cNvPr id="257" name="Google Shape;257;p36"/>
          <p:cNvSpPr txBox="1"/>
          <p:nvPr>
            <p:ph idx="1" type="body"/>
          </p:nvPr>
        </p:nvSpPr>
        <p:spPr>
          <a:xfrm>
            <a:off x="727650" y="2033575"/>
            <a:ext cx="7688700" cy="27420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The self-attention mechanism overcomes constraints of RNNs (namely the sequential nature of RNN) by allowing each token in the input sequence to attend independently to every other token in the sequence. </a:t>
            </a:r>
            <a:endParaRPr/>
          </a:p>
          <a:p>
            <a:pPr indent="-311150" lvl="0" marL="457200" rtl="0" algn="l">
              <a:spcBef>
                <a:spcPts val="600"/>
              </a:spcBef>
              <a:spcAft>
                <a:spcPts val="0"/>
              </a:spcAft>
              <a:buSzPts val="1300"/>
              <a:buChar char="●"/>
            </a:pPr>
            <a:r>
              <a:rPr lang="en"/>
              <a:t>full self-attention have computational and memory requirement that is quadratic in the sequence length. </a:t>
            </a:r>
            <a:endParaRPr/>
          </a:p>
          <a:p>
            <a:pPr indent="-311150" lvl="0" marL="457200" rtl="0" algn="l">
              <a:spcBef>
                <a:spcPts val="600"/>
              </a:spcBef>
              <a:spcAft>
                <a:spcPts val="0"/>
              </a:spcAft>
              <a:buSzPts val="1300"/>
              <a:buChar char="●"/>
            </a:pPr>
            <a:r>
              <a:rPr lang="en"/>
              <a:t>Using commonly available current hardware and model sizes, this requirement translates to roughly being able to handle input sequences of length </a:t>
            </a:r>
            <a:r>
              <a:rPr b="1" lang="en"/>
              <a:t>512 tokens. </a:t>
            </a:r>
            <a:endParaRPr b="1"/>
          </a:p>
          <a:p>
            <a:pPr indent="-311150" lvl="0" marL="457200" rtl="0" algn="l">
              <a:spcBef>
                <a:spcPts val="600"/>
              </a:spcBef>
              <a:spcAft>
                <a:spcPts val="0"/>
              </a:spcAft>
              <a:buSzPts val="1300"/>
              <a:buChar char="●"/>
            </a:pPr>
            <a:r>
              <a:rPr lang="en"/>
              <a:t>The proposed sparse attention can handle sequences of length up to </a:t>
            </a:r>
            <a:r>
              <a:rPr b="1" lang="en"/>
              <a:t>8x</a:t>
            </a:r>
            <a:r>
              <a:rPr lang="en"/>
              <a:t> of what was previously possible using </a:t>
            </a:r>
            <a:r>
              <a:rPr b="1" lang="en"/>
              <a:t>similar hardware</a:t>
            </a:r>
            <a:r>
              <a:rPr lang="en"/>
              <a:t>.</a:t>
            </a:r>
            <a:endParaRPr/>
          </a:p>
          <a:p>
            <a:pPr indent="-311150" lvl="0" marL="457200" rtl="0" algn="l">
              <a:spcBef>
                <a:spcPts val="600"/>
              </a:spcBef>
              <a:spcAft>
                <a:spcPts val="600"/>
              </a:spcAft>
              <a:buSzPts val="1300"/>
              <a:buChar char="●"/>
            </a:pPr>
            <a:r>
              <a:rPr lang="en"/>
              <a:t>BIGBIRD is a universal approximator of sequence functions and is </a:t>
            </a:r>
            <a:r>
              <a:rPr b="1" lang="en"/>
              <a:t>Turing complete</a:t>
            </a:r>
            <a:r>
              <a:rPr lang="en"/>
              <a:t>, thereby preserving these properties of the quadratic, full attention model. </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Sparse Linear Attention</a:t>
            </a:r>
            <a:endParaRPr/>
          </a:p>
        </p:txBody>
      </p:sp>
      <p:pic>
        <p:nvPicPr>
          <p:cNvPr id="263" name="Google Shape;263;p37"/>
          <p:cNvPicPr preferRelativeResize="0"/>
          <p:nvPr/>
        </p:nvPicPr>
        <p:blipFill>
          <a:blip r:embed="rId3">
            <a:alphaModFix/>
          </a:blip>
          <a:stretch>
            <a:fillRect/>
          </a:stretch>
        </p:blipFill>
        <p:spPr>
          <a:xfrm>
            <a:off x="152400" y="1985000"/>
            <a:ext cx="8839198" cy="23375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contributions </a:t>
            </a:r>
            <a:endParaRPr/>
          </a:p>
        </p:txBody>
      </p:sp>
      <p:sp>
        <p:nvSpPr>
          <p:cNvPr id="269" name="Google Shape;269;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BIGBIRD satisfies all the known theoretical properties of full transformer (Sec. 3). In particular, </a:t>
            </a:r>
            <a:r>
              <a:rPr lang="en"/>
              <a:t>It is shown that </a:t>
            </a:r>
            <a:r>
              <a:rPr lang="en"/>
              <a:t>add</a:t>
            </a:r>
            <a:r>
              <a:rPr lang="en"/>
              <a:t>ing</a:t>
            </a:r>
            <a:r>
              <a:rPr lang="en"/>
              <a:t> extra tokens allows one to express all continuous sequence to sequence functions with only O(n)-inner products. Furthermore, we show that under standard assumptions regarding precision, BIGBIRD is Turing complete.</a:t>
            </a:r>
            <a:endParaRPr/>
          </a:p>
          <a:p>
            <a:pPr indent="-311150" lvl="0" marL="457200" rtl="0" algn="l">
              <a:lnSpc>
                <a:spcPct val="115000"/>
              </a:lnSpc>
              <a:spcBef>
                <a:spcPts val="600"/>
              </a:spcBef>
              <a:spcAft>
                <a:spcPts val="0"/>
              </a:spcAft>
              <a:buSzPts val="1300"/>
              <a:buChar char="●"/>
            </a:pPr>
            <a:r>
              <a:rPr lang="en"/>
              <a:t>BIGBIRD achieve state of the art results for question answering and document summarization on a number of different datasets. </a:t>
            </a:r>
            <a:endParaRPr/>
          </a:p>
          <a:p>
            <a:pPr indent="0" lvl="0" marL="0" rtl="0" algn="l">
              <a:lnSpc>
                <a:spcPct val="115000"/>
              </a:lnSpc>
              <a:spcBef>
                <a:spcPts val="600"/>
              </a:spcBef>
              <a:spcAft>
                <a:spcPts val="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t>
            </a:r>
            <a:endParaRPr/>
          </a:p>
        </p:txBody>
      </p:sp>
      <p:pic>
        <p:nvPicPr>
          <p:cNvPr id="275" name="Google Shape;275;p39"/>
          <p:cNvPicPr preferRelativeResize="0"/>
          <p:nvPr/>
        </p:nvPicPr>
        <p:blipFill rotWithShape="1">
          <a:blip r:embed="rId3">
            <a:alphaModFix/>
          </a:blip>
          <a:srcRect b="0" l="5437" r="0" t="0"/>
          <a:stretch/>
        </p:blipFill>
        <p:spPr>
          <a:xfrm>
            <a:off x="2038538" y="1853850"/>
            <a:ext cx="5066925" cy="3034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a:t>
            </a:r>
            <a:endParaRPr/>
          </a:p>
        </p:txBody>
      </p:sp>
      <p:sp>
        <p:nvSpPr>
          <p:cNvPr id="286" name="Google Shape;286;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400">
                <a:solidFill>
                  <a:srgbClr val="000000"/>
                </a:solidFill>
              </a:rPr>
              <a:t>Jay alammar’s blog:</a:t>
            </a:r>
            <a:r>
              <a:rPr lang="en" sz="1400">
                <a:solidFill>
                  <a:srgbClr val="000000"/>
                </a:solidFill>
              </a:rPr>
              <a:t> </a:t>
            </a:r>
            <a:r>
              <a:rPr lang="en" sz="1400" u="sng">
                <a:solidFill>
                  <a:schemeClr val="hlink"/>
                </a:solidFill>
                <a:hlinkClick r:id="rId3"/>
              </a:rPr>
              <a:t>https://jalammar.github.io/illustrated-transformer/</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 sz="1400">
                <a:solidFill>
                  <a:srgbClr val="222222"/>
                </a:solidFill>
                <a:highlight>
                  <a:srgbClr val="FFFFFF"/>
                </a:highlight>
              </a:rPr>
              <a:t>Vaswani, Ashish, et al. "Attention is all you need." </a:t>
            </a:r>
            <a:r>
              <a:rPr i="1" lang="en" sz="1400">
                <a:solidFill>
                  <a:srgbClr val="222222"/>
                </a:solidFill>
                <a:highlight>
                  <a:srgbClr val="FFFFFF"/>
                </a:highlight>
              </a:rPr>
              <a:t>Advances in neural information processing systems</a:t>
            </a:r>
            <a:r>
              <a:rPr lang="en" sz="1400">
                <a:solidFill>
                  <a:srgbClr val="222222"/>
                </a:solidFill>
                <a:highlight>
                  <a:srgbClr val="FFFFFF"/>
                </a:highlight>
              </a:rPr>
              <a:t>. 2017</a:t>
            </a:r>
            <a:r>
              <a:rPr lang="en" sz="1000">
                <a:solidFill>
                  <a:srgbClr val="222222"/>
                </a:solidFill>
                <a:highlight>
                  <a:srgbClr val="FFFFFF"/>
                </a:highlight>
              </a:rPr>
              <a:t>.</a:t>
            </a:r>
            <a:endParaRPr sz="1400">
              <a:solidFill>
                <a:srgbClr val="000000"/>
              </a:solidFill>
            </a:endParaRPr>
          </a:p>
          <a:p>
            <a:pPr indent="0" lvl="0" marL="0" rtl="0" algn="l">
              <a:spcBef>
                <a:spcPts val="0"/>
              </a:spcBef>
              <a:spcAft>
                <a:spcPts val="0"/>
              </a:spcAft>
              <a:buNone/>
            </a:pPr>
            <a:r>
              <a:t/>
            </a:r>
            <a:endParaRPr/>
          </a:p>
          <a:p>
            <a:pPr indent="0" lvl="0" marL="0" rtl="0" algn="l">
              <a:spcBef>
                <a:spcPts val="1200"/>
              </a:spcBef>
              <a:spcAft>
                <a:spcPts val="1200"/>
              </a:spcAft>
              <a:buNone/>
            </a:pPr>
            <a:r>
              <a:rPr lang="en"/>
              <a:t>Zaheer, Manzil, et al. "Big Bird: Transformers for Longer Sequences." NeurIPS. 2020.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Transformers? </a:t>
            </a:r>
            <a:endParaRPr/>
          </a:p>
        </p:txBody>
      </p:sp>
      <p:sp>
        <p:nvSpPr>
          <p:cNvPr id="119" name="Google Shape;119;p15"/>
          <p:cNvSpPr txBox="1"/>
          <p:nvPr>
            <p:ph idx="1" type="body"/>
          </p:nvPr>
        </p:nvSpPr>
        <p:spPr>
          <a:xfrm>
            <a:off x="729450" y="2078875"/>
            <a:ext cx="7688700" cy="8754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
                <a:highlight>
                  <a:srgbClr val="FFFFFF"/>
                </a:highlight>
              </a:rPr>
              <a:t>In sequence-to-sequence problems such as the neural machine translation, the initial proposals were based on the use of RNNs in an encoder-decoder architecture.</a:t>
            </a:r>
            <a:endParaRPr>
              <a:highlight>
                <a:srgbClr val="FFFFFF"/>
              </a:highlight>
            </a:endParaRPr>
          </a:p>
        </p:txBody>
      </p:sp>
      <p:pic>
        <p:nvPicPr>
          <p:cNvPr id="120" name="Google Shape;120;p15"/>
          <p:cNvPicPr preferRelativeResize="0"/>
          <p:nvPr/>
        </p:nvPicPr>
        <p:blipFill>
          <a:blip r:embed="rId3">
            <a:alphaModFix/>
          </a:blip>
          <a:stretch>
            <a:fillRect/>
          </a:stretch>
        </p:blipFill>
        <p:spPr>
          <a:xfrm>
            <a:off x="1714500" y="3081600"/>
            <a:ext cx="5715000" cy="171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 </a:t>
            </a:r>
            <a:endParaRPr/>
          </a:p>
        </p:txBody>
      </p:sp>
      <p:sp>
        <p:nvSpPr>
          <p:cNvPr id="126" name="Google Shape;126;p16"/>
          <p:cNvSpPr txBox="1"/>
          <p:nvPr>
            <p:ph idx="1" type="body"/>
          </p:nvPr>
        </p:nvSpPr>
        <p:spPr>
          <a:xfrm>
            <a:off x="729450" y="2078875"/>
            <a:ext cx="7688700" cy="924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highlight>
                  <a:srgbClr val="FFFFFF"/>
                </a:highlight>
              </a:rPr>
              <a:t>These architectures have a great limitation when working with long sequences, their ability to retain information from the first elements was lost when new elements were incorporated into the sequence.</a:t>
            </a:r>
            <a:endParaRPr>
              <a:highlight>
                <a:srgbClr val="FFFFFF"/>
              </a:highlight>
            </a:endParaRPr>
          </a:p>
        </p:txBody>
      </p:sp>
      <p:pic>
        <p:nvPicPr>
          <p:cNvPr id="127" name="Google Shape;127;p16"/>
          <p:cNvPicPr preferRelativeResize="0"/>
          <p:nvPr/>
        </p:nvPicPr>
        <p:blipFill>
          <a:blip r:embed="rId3">
            <a:alphaModFix/>
          </a:blip>
          <a:stretch>
            <a:fillRect/>
          </a:stretch>
        </p:blipFill>
        <p:spPr>
          <a:xfrm>
            <a:off x="1769788" y="3003250"/>
            <a:ext cx="5604424" cy="1983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 </a:t>
            </a:r>
            <a:endParaRPr/>
          </a:p>
        </p:txBody>
      </p:sp>
      <p:sp>
        <p:nvSpPr>
          <p:cNvPr id="133" name="Google Shape;13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Georgia"/>
              <a:buChar char="●"/>
            </a:pPr>
            <a:r>
              <a:rPr lang="en">
                <a:highlight>
                  <a:srgbClr val="FFFFFF"/>
                </a:highlight>
              </a:rPr>
              <a:t>Therefore, if the decoder only accesses the last hidden state of the encoder, it will lose relevant information about the first elements of the sequence. Then to deal with this limitation, a new concept were introduced the attention mechanism.</a:t>
            </a:r>
            <a:endParaRPr>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a:t>
            </a:r>
            <a:endParaRPr/>
          </a:p>
        </p:txBody>
      </p:sp>
      <p:pic>
        <p:nvPicPr>
          <p:cNvPr id="139" name="Google Shape;139;p18"/>
          <p:cNvPicPr preferRelativeResize="0"/>
          <p:nvPr/>
        </p:nvPicPr>
        <p:blipFill>
          <a:blip r:embed="rId3">
            <a:alphaModFix/>
          </a:blip>
          <a:stretch>
            <a:fillRect/>
          </a:stretch>
        </p:blipFill>
        <p:spPr>
          <a:xfrm>
            <a:off x="1714500" y="2046800"/>
            <a:ext cx="5715000" cy="250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computation </a:t>
            </a:r>
            <a:endParaRPr/>
          </a:p>
        </p:txBody>
      </p:sp>
      <p:pic>
        <p:nvPicPr>
          <p:cNvPr id="145" name="Google Shape;145;p19"/>
          <p:cNvPicPr preferRelativeResize="0"/>
          <p:nvPr/>
        </p:nvPicPr>
        <p:blipFill>
          <a:blip r:embed="rId3">
            <a:alphaModFix/>
          </a:blip>
          <a:stretch>
            <a:fillRect/>
          </a:stretch>
        </p:blipFill>
        <p:spPr>
          <a:xfrm>
            <a:off x="1833600" y="2040725"/>
            <a:ext cx="5476790" cy="298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in action!</a:t>
            </a:r>
            <a:endParaRPr/>
          </a:p>
        </p:txBody>
      </p:sp>
      <p:pic>
        <p:nvPicPr>
          <p:cNvPr id="151" name="Google Shape;151;p20"/>
          <p:cNvPicPr preferRelativeResize="0"/>
          <p:nvPr/>
        </p:nvPicPr>
        <p:blipFill>
          <a:blip r:embed="rId3">
            <a:alphaModFix/>
          </a:blip>
          <a:stretch>
            <a:fillRect/>
          </a:stretch>
        </p:blipFill>
        <p:spPr>
          <a:xfrm>
            <a:off x="729450" y="2006250"/>
            <a:ext cx="7688699" cy="2655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of attention</a:t>
            </a:r>
            <a:endParaRPr/>
          </a:p>
        </p:txBody>
      </p:sp>
      <p:pic>
        <p:nvPicPr>
          <p:cNvPr id="157" name="Google Shape;157;p21"/>
          <p:cNvPicPr preferRelativeResize="0"/>
          <p:nvPr/>
        </p:nvPicPr>
        <p:blipFill>
          <a:blip r:embed="rId3">
            <a:alphaModFix/>
          </a:blip>
          <a:stretch>
            <a:fillRect/>
          </a:stretch>
        </p:blipFill>
        <p:spPr>
          <a:xfrm>
            <a:off x="1714500" y="2129725"/>
            <a:ext cx="5715000" cy="2486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